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 Id="rId4" Type="http://schemas.openxmlformats.org/officeDocument/2006/relationships/image" Target="../media/image03.png"/><Relationship Id="rId5"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Chapter 54 .3&amp;.4</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By: Monica Ponce</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236025" y="82075"/>
            <a:ext cx="8520600" cy="607800"/>
          </a:xfrm>
          <a:prstGeom prst="rect">
            <a:avLst/>
          </a:prstGeom>
        </p:spPr>
        <p:txBody>
          <a:bodyPr anchorCtr="0" anchor="t" bIns="91425" lIns="91425" rIns="91425" tIns="91425">
            <a:noAutofit/>
          </a:bodyPr>
          <a:lstStyle/>
          <a:p>
            <a:pPr lvl="0">
              <a:spcBef>
                <a:spcPts val="0"/>
              </a:spcBef>
              <a:buNone/>
            </a:pPr>
            <a:r>
              <a:rPr lang="en"/>
              <a:t>Latitudinal Gradients</a:t>
            </a:r>
          </a:p>
        </p:txBody>
      </p:sp>
      <p:sp>
        <p:nvSpPr>
          <p:cNvPr id="150" name="Shape 150"/>
          <p:cNvSpPr txBox="1"/>
          <p:nvPr>
            <p:ph idx="1" type="body"/>
          </p:nvPr>
        </p:nvSpPr>
        <p:spPr>
          <a:xfrm>
            <a:off x="311700" y="563750"/>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a:t>
            </a:r>
            <a:r>
              <a:rPr lang="en"/>
              <a:t> Charles Darwin and Alfred Wallace found that animal life was generally more abundant and diverse in the tropics than any other parts in the globe. </a:t>
            </a:r>
          </a:p>
          <a:p>
            <a:pPr lvl="0">
              <a:spcBef>
                <a:spcPts val="0"/>
              </a:spcBef>
              <a:buNone/>
            </a:pPr>
            <a:r>
              <a:rPr lang="en" sz="2400">
                <a:solidFill>
                  <a:schemeClr val="dk1"/>
                </a:solidFill>
              </a:rPr>
              <a:t>~ </a:t>
            </a:r>
            <a:r>
              <a:rPr lang="en"/>
              <a:t>Since then, many scientists have confirmed this observation, for example a plot in Malaysia contains 711 tree species, while a plot in Michigan contains 10-15 tree species. Many other groups have shown similar latitudinal </a:t>
            </a:r>
            <a:r>
              <a:rPr lang="en"/>
              <a:t>gradients</a:t>
            </a:r>
            <a:r>
              <a:rPr lang="en"/>
              <a:t>. </a:t>
            </a:r>
          </a:p>
          <a:p>
            <a:pPr lvl="0">
              <a:spcBef>
                <a:spcPts val="0"/>
              </a:spcBef>
              <a:buNone/>
            </a:pPr>
            <a:r>
              <a:t/>
            </a:r>
            <a:endParaRPr/>
          </a:p>
        </p:txBody>
      </p:sp>
      <p:pic>
        <p:nvPicPr>
          <p:cNvPr id="151" name="Shape 151"/>
          <p:cNvPicPr preferRelativeResize="0"/>
          <p:nvPr/>
        </p:nvPicPr>
        <p:blipFill>
          <a:blip r:embed="rId3">
            <a:alphaModFix/>
          </a:blip>
          <a:stretch>
            <a:fillRect/>
          </a:stretch>
        </p:blipFill>
        <p:spPr>
          <a:xfrm>
            <a:off x="1594375" y="2484649"/>
            <a:ext cx="4194726" cy="2343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100900"/>
            <a:ext cx="8520600" cy="607800"/>
          </a:xfrm>
          <a:prstGeom prst="rect">
            <a:avLst/>
          </a:prstGeom>
        </p:spPr>
        <p:txBody>
          <a:bodyPr anchorCtr="0" anchor="t" bIns="91425" lIns="91425" rIns="91425" tIns="91425">
            <a:noAutofit/>
          </a:bodyPr>
          <a:lstStyle/>
          <a:p>
            <a:pPr lvl="0">
              <a:spcBef>
                <a:spcPts val="0"/>
              </a:spcBef>
              <a:buNone/>
            </a:pPr>
            <a:r>
              <a:rPr lang="en"/>
              <a:t>Reasons for Latitudinal Gradients</a:t>
            </a:r>
          </a:p>
        </p:txBody>
      </p:sp>
      <p:sp>
        <p:nvSpPr>
          <p:cNvPr id="157" name="Shape 157"/>
          <p:cNvSpPr txBox="1"/>
          <p:nvPr>
            <p:ph idx="1" type="body"/>
          </p:nvPr>
        </p:nvSpPr>
        <p:spPr>
          <a:xfrm>
            <a:off x="311700" y="271325"/>
            <a:ext cx="8520600" cy="33390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2400">
                <a:solidFill>
                  <a:schemeClr val="dk1"/>
                </a:solidFill>
              </a:rPr>
              <a:t>~</a:t>
            </a:r>
            <a:r>
              <a:rPr lang="en"/>
              <a:t> </a:t>
            </a:r>
            <a:r>
              <a:rPr b="1" lang="en">
                <a:solidFill>
                  <a:srgbClr val="000000"/>
                </a:solidFill>
              </a:rPr>
              <a:t>“AGE”</a:t>
            </a:r>
            <a:r>
              <a:rPr lang="en"/>
              <a:t>    </a:t>
            </a:r>
            <a:r>
              <a:rPr lang="en">
                <a:solidFill>
                  <a:srgbClr val="000000"/>
                </a:solidFill>
              </a:rPr>
              <a:t>Tropical communities are older than temperate or polar communities because temperate and polar communities have had to “start over” after major disturbances from glaciations. </a:t>
            </a:r>
          </a:p>
          <a:p>
            <a:pPr lvl="0">
              <a:lnSpc>
                <a:spcPct val="100000"/>
              </a:lnSpc>
              <a:spcBef>
                <a:spcPts val="0"/>
              </a:spcBef>
              <a:buNone/>
            </a:pPr>
            <a:r>
              <a:rPr lang="en" sz="2400">
                <a:solidFill>
                  <a:schemeClr val="dk1"/>
                </a:solidFill>
              </a:rPr>
              <a:t>~ </a:t>
            </a:r>
            <a:r>
              <a:rPr b="1" lang="en">
                <a:solidFill>
                  <a:srgbClr val="000000"/>
                </a:solidFill>
              </a:rPr>
              <a:t>CLIMATE    </a:t>
            </a:r>
            <a:r>
              <a:rPr lang="en">
                <a:solidFill>
                  <a:srgbClr val="000000"/>
                </a:solidFill>
              </a:rPr>
              <a:t>Two main factors that contribute to diversity are solar energy input and water availability, which can be measured by </a:t>
            </a:r>
            <a:r>
              <a:rPr b="1" lang="en">
                <a:solidFill>
                  <a:srgbClr val="000000"/>
                </a:solidFill>
              </a:rPr>
              <a:t>evapotranspiration</a:t>
            </a:r>
            <a:r>
              <a:rPr lang="en">
                <a:solidFill>
                  <a:srgbClr val="000000"/>
                </a:solidFill>
              </a:rPr>
              <a:t>, the evaporation of water from soil plus the transpiration of water from plants. </a:t>
            </a:r>
          </a:p>
        </p:txBody>
      </p:sp>
      <p:pic>
        <p:nvPicPr>
          <p:cNvPr id="158" name="Shape 158"/>
          <p:cNvPicPr preferRelativeResize="0"/>
          <p:nvPr/>
        </p:nvPicPr>
        <p:blipFill>
          <a:blip r:embed="rId3">
            <a:alphaModFix/>
          </a:blip>
          <a:stretch>
            <a:fillRect/>
          </a:stretch>
        </p:blipFill>
        <p:spPr>
          <a:xfrm>
            <a:off x="1702675" y="2232399"/>
            <a:ext cx="3733275" cy="263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107300"/>
            <a:ext cx="8520600" cy="607800"/>
          </a:xfrm>
          <a:prstGeom prst="rect">
            <a:avLst/>
          </a:prstGeom>
        </p:spPr>
        <p:txBody>
          <a:bodyPr anchorCtr="0" anchor="t" bIns="91425" lIns="91425" rIns="91425" tIns="91425">
            <a:noAutofit/>
          </a:bodyPr>
          <a:lstStyle/>
          <a:p>
            <a:pPr lvl="0">
              <a:spcBef>
                <a:spcPts val="0"/>
              </a:spcBef>
              <a:buNone/>
            </a:pPr>
            <a:r>
              <a:rPr lang="en"/>
              <a:t>Area Effects </a:t>
            </a:r>
          </a:p>
        </p:txBody>
      </p:sp>
      <p:sp>
        <p:nvSpPr>
          <p:cNvPr id="164" name="Shape 164"/>
          <p:cNvSpPr txBox="1"/>
          <p:nvPr>
            <p:ph idx="1" type="body"/>
          </p:nvPr>
        </p:nvSpPr>
        <p:spPr>
          <a:xfrm>
            <a:off x="387375" y="624475"/>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t>Alexander von Humboldt described one of the first patterns of species richness to be recognized, the </a:t>
            </a:r>
            <a:r>
              <a:rPr b="1" lang="en"/>
              <a:t>species-area curve</a:t>
            </a:r>
            <a:r>
              <a:rPr lang="en"/>
              <a:t>. </a:t>
            </a:r>
          </a:p>
          <a:p>
            <a:pPr lvl="0">
              <a:spcBef>
                <a:spcPts val="0"/>
              </a:spcBef>
              <a:buNone/>
            </a:pPr>
            <a:r>
              <a:rPr lang="en" sz="2400">
                <a:solidFill>
                  <a:schemeClr val="dk1"/>
                </a:solidFill>
              </a:rPr>
              <a:t>~</a:t>
            </a:r>
            <a:r>
              <a:rPr lang="en"/>
              <a:t> The species-area curve shows that, all other factors being equal, the larger the geographic area of a community, the more species it has. The explanation for this pattern is that larger areas offer a greater </a:t>
            </a:r>
            <a:r>
              <a:rPr lang="en"/>
              <a:t>diversity</a:t>
            </a:r>
            <a:r>
              <a:rPr lang="en"/>
              <a:t> of habitats than smaller areas. </a:t>
            </a:r>
          </a:p>
        </p:txBody>
      </p:sp>
      <p:pic>
        <p:nvPicPr>
          <p:cNvPr id="165" name="Shape 165"/>
          <p:cNvPicPr preferRelativeResize="0"/>
          <p:nvPr/>
        </p:nvPicPr>
        <p:blipFill rotWithShape="1">
          <a:blip r:embed="rId3">
            <a:alphaModFix/>
          </a:blip>
          <a:srcRect b="3371" l="0" r="0" t="2457"/>
          <a:stretch/>
        </p:blipFill>
        <p:spPr>
          <a:xfrm>
            <a:off x="1736350" y="2661224"/>
            <a:ext cx="3699600" cy="2219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261250" y="127025"/>
            <a:ext cx="8520600" cy="607800"/>
          </a:xfrm>
          <a:prstGeom prst="rect">
            <a:avLst/>
          </a:prstGeom>
        </p:spPr>
        <p:txBody>
          <a:bodyPr anchorCtr="0" anchor="t" bIns="91425" lIns="91425" rIns="91425" tIns="91425">
            <a:noAutofit/>
          </a:bodyPr>
          <a:lstStyle/>
          <a:p>
            <a:pPr lvl="0">
              <a:spcBef>
                <a:spcPts val="0"/>
              </a:spcBef>
              <a:buNone/>
            </a:pPr>
            <a:r>
              <a:rPr lang="en"/>
              <a:t>Island Equilibrium Model </a:t>
            </a:r>
          </a:p>
        </p:txBody>
      </p:sp>
      <p:sp>
        <p:nvSpPr>
          <p:cNvPr id="171" name="Shape 171"/>
          <p:cNvSpPr txBox="1"/>
          <p:nvPr>
            <p:ph idx="1" type="body"/>
          </p:nvPr>
        </p:nvSpPr>
        <p:spPr>
          <a:xfrm>
            <a:off x="311700" y="583475"/>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a:t>
            </a:r>
            <a:r>
              <a:rPr lang="en"/>
              <a:t> Island, and isolated environments provide excellent opportunities for studying the biogeographic factors that </a:t>
            </a:r>
            <a:r>
              <a:rPr lang="en"/>
              <a:t>affect</a:t>
            </a:r>
            <a:r>
              <a:rPr lang="en"/>
              <a:t> the species diversities of communities. </a:t>
            </a:r>
          </a:p>
          <a:p>
            <a:pPr lvl="0">
              <a:spcBef>
                <a:spcPts val="0"/>
              </a:spcBef>
              <a:buNone/>
            </a:pPr>
            <a:r>
              <a:rPr lang="en" sz="2400">
                <a:solidFill>
                  <a:schemeClr val="dk1"/>
                </a:solidFill>
              </a:rPr>
              <a:t>~</a:t>
            </a:r>
            <a:r>
              <a:rPr lang="en"/>
              <a:t> Ecologists Robert MacArthur and E.O. Wilson developed a general model of island biography, identifying the key determinants of species diversity on an island with a given set of physical characteristics. </a:t>
            </a:r>
          </a:p>
          <a:p>
            <a:pPr lvl="0">
              <a:spcBef>
                <a:spcPts val="0"/>
              </a:spcBef>
              <a:buNone/>
            </a:pPr>
            <a:r>
              <a:t/>
            </a:r>
            <a:endParaRPr>
              <a:solidFill>
                <a:srgbClr val="000000"/>
              </a:solidFill>
            </a:endParaRPr>
          </a:p>
          <a:p>
            <a:pPr lvl="0">
              <a:spcBef>
                <a:spcPts val="0"/>
              </a:spcBef>
              <a:buNone/>
            </a:pPr>
            <a:r>
              <a:t/>
            </a:r>
            <a:endParaRPr/>
          </a:p>
        </p:txBody>
      </p:sp>
      <p:pic>
        <p:nvPicPr>
          <p:cNvPr id="172" name="Shape 172"/>
          <p:cNvPicPr preferRelativeResize="0"/>
          <p:nvPr/>
        </p:nvPicPr>
        <p:blipFill>
          <a:blip r:embed="rId3">
            <a:alphaModFix/>
          </a:blip>
          <a:stretch>
            <a:fillRect/>
          </a:stretch>
        </p:blipFill>
        <p:spPr>
          <a:xfrm>
            <a:off x="135125" y="2585549"/>
            <a:ext cx="6032349" cy="227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157750"/>
            <a:ext cx="8520600" cy="607800"/>
          </a:xfrm>
          <a:prstGeom prst="rect">
            <a:avLst/>
          </a:prstGeom>
        </p:spPr>
        <p:txBody>
          <a:bodyPr anchorCtr="0" anchor="t" bIns="91425" lIns="91425" rIns="91425" tIns="91425">
            <a:noAutofit/>
          </a:bodyPr>
          <a:lstStyle/>
          <a:p>
            <a:pPr lvl="0">
              <a:spcBef>
                <a:spcPts val="0"/>
              </a:spcBef>
              <a:buNone/>
            </a:pPr>
            <a:r>
              <a:rPr lang="en"/>
              <a:t>Island Equilibrium Model</a:t>
            </a:r>
          </a:p>
        </p:txBody>
      </p:sp>
      <p:sp>
        <p:nvSpPr>
          <p:cNvPr id="178" name="Shape 178"/>
          <p:cNvSpPr txBox="1"/>
          <p:nvPr>
            <p:ph idx="1" type="body"/>
          </p:nvPr>
        </p:nvSpPr>
        <p:spPr>
          <a:xfrm>
            <a:off x="311700" y="765550"/>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solidFill>
                  <a:srgbClr val="000000"/>
                </a:solidFill>
              </a:rPr>
              <a:t>Two factors that determine the number of species on an island are the rate at which new species immigrate to the island and the rate at which species become extinct on the island.</a:t>
            </a:r>
          </a:p>
          <a:p>
            <a:pPr lvl="0">
              <a:spcBef>
                <a:spcPts val="0"/>
              </a:spcBef>
              <a:buNone/>
            </a:pPr>
            <a:r>
              <a:rPr lang="en">
                <a:solidFill>
                  <a:srgbClr val="000000"/>
                </a:solidFill>
              </a:rPr>
              <a:t> </a:t>
            </a:r>
            <a:r>
              <a:rPr lang="en" sz="2400">
                <a:solidFill>
                  <a:schemeClr val="dk1"/>
                </a:solidFill>
              </a:rPr>
              <a:t>~</a:t>
            </a:r>
            <a:r>
              <a:rPr lang="en"/>
              <a:t>  Physical features that further affect immigration and </a:t>
            </a:r>
            <a:r>
              <a:rPr lang="en"/>
              <a:t>extinction</a:t>
            </a:r>
            <a:r>
              <a:rPr lang="en"/>
              <a:t> rates on islands are its size and distance from the mainland. Small islands have higher extinction rates and lower immigration rates, and the opposite is true for large islands.</a:t>
            </a:r>
          </a:p>
          <a:p>
            <a:pPr lvl="0">
              <a:spcBef>
                <a:spcPts val="0"/>
              </a:spcBef>
              <a:buNone/>
            </a:pPr>
            <a:r>
              <a:rPr lang="en" sz="2400">
                <a:solidFill>
                  <a:schemeClr val="dk1"/>
                </a:solidFill>
              </a:rPr>
              <a:t>~ </a:t>
            </a:r>
            <a:r>
              <a:rPr lang="en">
                <a:solidFill>
                  <a:srgbClr val="000000"/>
                </a:solidFill>
              </a:rPr>
              <a:t>MacArthur and Wilson’s model is called the island equilibrium model because equilibrium will be reached when the rate of species immigration equals the rate of species extinction.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82075"/>
            <a:ext cx="8520600" cy="607800"/>
          </a:xfrm>
          <a:prstGeom prst="rect">
            <a:avLst/>
          </a:prstGeom>
        </p:spPr>
        <p:txBody>
          <a:bodyPr anchorCtr="0" anchor="t" bIns="91425" lIns="91425" rIns="91425" tIns="91425">
            <a:noAutofit/>
          </a:bodyPr>
          <a:lstStyle/>
          <a:p>
            <a:pPr lvl="0">
              <a:spcBef>
                <a:spcPts val="0"/>
              </a:spcBef>
              <a:buNone/>
            </a:pPr>
            <a:r>
              <a:rPr lang="en"/>
              <a:t>“Balance of Nature” View</a:t>
            </a:r>
          </a:p>
        </p:txBody>
      </p:sp>
      <p:sp>
        <p:nvSpPr>
          <p:cNvPr id="92" name="Shape 92"/>
          <p:cNvSpPr txBox="1"/>
          <p:nvPr>
            <p:ph idx="1" type="body"/>
          </p:nvPr>
        </p:nvSpPr>
        <p:spPr>
          <a:xfrm>
            <a:off x="269400" y="-151350"/>
            <a:ext cx="8605200" cy="3152999"/>
          </a:xfrm>
          <a:prstGeom prst="rect">
            <a:avLst/>
          </a:prstGeom>
          <a:ln>
            <a:noFill/>
          </a:ln>
        </p:spPr>
        <p:txBody>
          <a:bodyPr anchorCtr="0" anchor="t" bIns="91425" lIns="91425" rIns="91425" tIns="91425">
            <a:noAutofit/>
          </a:bodyPr>
          <a:lstStyle/>
          <a:p>
            <a:pPr lvl="0" rtl="0">
              <a:lnSpc>
                <a:spcPct val="150000"/>
              </a:lnSpc>
              <a:spcBef>
                <a:spcPts val="0"/>
              </a:spcBef>
              <a:buNone/>
            </a:pPr>
            <a:r>
              <a:t/>
            </a:r>
            <a:endParaRPr/>
          </a:p>
          <a:p>
            <a:pPr lvl="0" rtl="0">
              <a:lnSpc>
                <a:spcPct val="150000"/>
              </a:lnSpc>
              <a:spcBef>
                <a:spcPts val="0"/>
              </a:spcBef>
              <a:buNone/>
            </a:pPr>
            <a:r>
              <a:rPr lang="en" sz="2400">
                <a:solidFill>
                  <a:schemeClr val="dk1"/>
                </a:solidFill>
              </a:rPr>
              <a:t>~</a:t>
            </a:r>
            <a:r>
              <a:rPr lang="en"/>
              <a:t> Early ecologists believed that biological communities are naturally at equilibrium, unless greatly disturbed by humans. </a:t>
            </a:r>
          </a:p>
          <a:p>
            <a:pPr lvl="0" rtl="0">
              <a:lnSpc>
                <a:spcPct val="150000"/>
              </a:lnSpc>
              <a:spcBef>
                <a:spcPts val="0"/>
              </a:spcBef>
              <a:buNone/>
            </a:pPr>
            <a:r>
              <a:rPr lang="en" sz="2400">
                <a:solidFill>
                  <a:schemeClr val="dk1"/>
                </a:solidFill>
              </a:rPr>
              <a:t>~</a:t>
            </a:r>
            <a:r>
              <a:rPr lang="en"/>
              <a:t> This view of nature was supported by the idea that different species competing for the same resources(interspecific competition) determined community composition, and </a:t>
            </a:r>
            <a:r>
              <a:rPr lang="en"/>
              <a:t>maintained</a:t>
            </a:r>
            <a:r>
              <a:rPr lang="en"/>
              <a:t> </a:t>
            </a:r>
            <a:r>
              <a:rPr b="1" lang="en"/>
              <a:t>stability</a:t>
            </a:r>
            <a:r>
              <a:rPr lang="en"/>
              <a:t>.   </a:t>
            </a:r>
          </a:p>
          <a:p>
            <a:pPr lvl="0" rtl="0">
              <a:lnSpc>
                <a:spcPct val="150000"/>
              </a:lnSpc>
              <a:spcBef>
                <a:spcPts val="0"/>
              </a:spcBef>
              <a:buNone/>
            </a:pPr>
            <a:r>
              <a:rPr lang="en" sz="2400">
                <a:solidFill>
                  <a:schemeClr val="dk1"/>
                </a:solidFill>
              </a:rPr>
              <a:t>~ </a:t>
            </a:r>
            <a:r>
              <a:rPr lang="en">
                <a:solidFill>
                  <a:srgbClr val="000000"/>
                </a:solidFill>
              </a:rPr>
              <a:t>Stability: keeping a constant amount of species in a community. </a:t>
            </a:r>
          </a:p>
          <a:p>
            <a:pPr lvl="0" rtl="0">
              <a:lnSpc>
                <a:spcPct val="150000"/>
              </a:lnSpc>
              <a:spcBef>
                <a:spcPts val="0"/>
              </a:spcBef>
              <a:buNone/>
            </a:pPr>
            <a:r>
              <a:rPr lang="en"/>
              <a:t>                                        </a:t>
            </a:r>
          </a:p>
          <a:p>
            <a:pPr lvl="0" rtl="0">
              <a:lnSpc>
                <a:spcPct val="115000"/>
              </a:lnSpc>
              <a:spcBef>
                <a:spcPts val="0"/>
              </a:spcBef>
              <a:buNone/>
            </a:pPr>
            <a:r>
              <a:t/>
            </a:r>
            <a:endParaRPr/>
          </a:p>
          <a:p>
            <a:pPr lvl="0">
              <a:spcBef>
                <a:spcPts val="0"/>
              </a:spcBef>
              <a:buNone/>
            </a:pPr>
            <a:r>
              <a:rPr lang="en"/>
              <a:t>  </a:t>
            </a:r>
          </a:p>
        </p:txBody>
      </p:sp>
      <p:pic>
        <p:nvPicPr>
          <p:cNvPr id="93" name="Shape 93"/>
          <p:cNvPicPr preferRelativeResize="0"/>
          <p:nvPr/>
        </p:nvPicPr>
        <p:blipFill>
          <a:blip r:embed="rId3">
            <a:alphaModFix/>
          </a:blip>
          <a:stretch>
            <a:fillRect/>
          </a:stretch>
        </p:blipFill>
        <p:spPr>
          <a:xfrm>
            <a:off x="2392949" y="3745874"/>
            <a:ext cx="2109700" cy="111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160325" y="78100"/>
            <a:ext cx="8520600" cy="607800"/>
          </a:xfrm>
          <a:prstGeom prst="rect">
            <a:avLst/>
          </a:prstGeom>
        </p:spPr>
        <p:txBody>
          <a:bodyPr anchorCtr="0" anchor="t" bIns="91425" lIns="91425" rIns="91425" tIns="91425">
            <a:noAutofit/>
          </a:bodyPr>
          <a:lstStyle/>
          <a:p>
            <a:pPr lvl="0" rtl="0">
              <a:spcBef>
                <a:spcPts val="0"/>
              </a:spcBef>
              <a:buNone/>
            </a:pPr>
            <a:r>
              <a:rPr lang="en"/>
              <a:t>                        F.E. Clements</a:t>
            </a:r>
          </a:p>
        </p:txBody>
      </p:sp>
      <p:sp>
        <p:nvSpPr>
          <p:cNvPr id="99" name="Shape 99"/>
          <p:cNvSpPr txBox="1"/>
          <p:nvPr>
            <p:ph idx="1" type="body"/>
          </p:nvPr>
        </p:nvSpPr>
        <p:spPr>
          <a:xfrm>
            <a:off x="185575" y="0"/>
            <a:ext cx="8520600" cy="3339000"/>
          </a:xfrm>
          <a:prstGeom prst="rect">
            <a:avLst/>
          </a:prstGeom>
        </p:spPr>
        <p:txBody>
          <a:bodyPr anchorCtr="0" anchor="t" bIns="91425" lIns="91425" rIns="91425" tIns="91425">
            <a:noAutofit/>
          </a:bodyPr>
          <a:lstStyle/>
          <a:p>
            <a:pPr lvl="0" rtl="0">
              <a:spcBef>
                <a:spcPts val="0"/>
              </a:spcBef>
              <a:buNone/>
            </a:pPr>
            <a:r>
              <a:t/>
            </a:r>
            <a:endParaRPr sz="2400">
              <a:solidFill>
                <a:schemeClr val="dk1"/>
              </a:solidFill>
            </a:endParaRPr>
          </a:p>
          <a:p>
            <a:pPr lvl="0" rtl="0">
              <a:spcBef>
                <a:spcPts val="0"/>
              </a:spcBef>
              <a:buNone/>
            </a:pPr>
            <a:r>
              <a:rPr lang="en" sz="2400">
                <a:solidFill>
                  <a:schemeClr val="dk1"/>
                </a:solidFill>
              </a:rPr>
              <a:t>~ </a:t>
            </a:r>
            <a:r>
              <a:rPr lang="en">
                <a:solidFill>
                  <a:srgbClr val="000000"/>
                </a:solidFill>
              </a:rPr>
              <a:t>Clements argued that plants only had one state of equilibrium, controlled by climate. </a:t>
            </a:r>
          </a:p>
          <a:p>
            <a:pPr lvl="0" rtl="0">
              <a:spcBef>
                <a:spcPts val="0"/>
              </a:spcBef>
              <a:buNone/>
            </a:pPr>
            <a:r>
              <a:rPr lang="en" sz="2400">
                <a:solidFill>
                  <a:schemeClr val="dk1"/>
                </a:solidFill>
              </a:rPr>
              <a:t>~ </a:t>
            </a:r>
            <a:r>
              <a:rPr lang="en">
                <a:solidFill>
                  <a:srgbClr val="000000"/>
                </a:solidFill>
              </a:rPr>
              <a:t>His argument was based on the observation that certain plants such  as oaks, maples, and birches were found together in deciduous forests of the northeastern U.S. </a:t>
            </a:r>
          </a:p>
          <a:p>
            <a:pPr lvl="0" rtl="0">
              <a:spcBef>
                <a:spcPts val="0"/>
              </a:spcBef>
              <a:buNone/>
            </a:pPr>
            <a:r>
              <a:rPr lang="en" sz="2400">
                <a:solidFill>
                  <a:schemeClr val="dk1"/>
                </a:solidFill>
              </a:rPr>
              <a:t>~ </a:t>
            </a:r>
            <a:r>
              <a:rPr lang="en">
                <a:solidFill>
                  <a:srgbClr val="000000"/>
                </a:solidFill>
              </a:rPr>
              <a:t>Clements believed that these species in climax communities (a community that has reached stability), functioned as integrated units, or </a:t>
            </a:r>
            <a:r>
              <a:rPr b="1" lang="en">
                <a:solidFill>
                  <a:srgbClr val="000000"/>
                </a:solidFill>
              </a:rPr>
              <a:t>superorganisms</a:t>
            </a:r>
            <a:r>
              <a:rPr lang="en">
                <a:solidFill>
                  <a:srgbClr val="000000"/>
                </a:solidFill>
              </a:rPr>
              <a:t>.</a:t>
            </a:r>
          </a:p>
        </p:txBody>
      </p:sp>
      <p:pic>
        <p:nvPicPr>
          <p:cNvPr id="100" name="Shape 100"/>
          <p:cNvPicPr preferRelativeResize="0"/>
          <p:nvPr/>
        </p:nvPicPr>
        <p:blipFill rotWithShape="1">
          <a:blip r:embed="rId3">
            <a:alphaModFix/>
          </a:blip>
          <a:srcRect b="20117" l="21851" r="-18581" t="4734"/>
          <a:stretch/>
        </p:blipFill>
        <p:spPr>
          <a:xfrm>
            <a:off x="2858825" y="3569325"/>
            <a:ext cx="3807449" cy="1295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A.G. Tansley &amp; H.A. Gleason</a:t>
            </a:r>
          </a:p>
        </p:txBody>
      </p:sp>
      <p:sp>
        <p:nvSpPr>
          <p:cNvPr id="106" name="Shape 106"/>
          <p:cNvSpPr txBox="1"/>
          <p:nvPr>
            <p:ph idx="1" type="body"/>
          </p:nvPr>
        </p:nvSpPr>
        <p:spPr>
          <a:xfrm>
            <a:off x="311700" y="1104050"/>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t>Tansley challenged the idea of a climax community, and argued that many communities could be stable within a community. </a:t>
            </a:r>
          </a:p>
          <a:p>
            <a:pPr lvl="0">
              <a:spcBef>
                <a:spcPts val="0"/>
              </a:spcBef>
              <a:buNone/>
            </a:pPr>
            <a:r>
              <a:t/>
            </a:r>
            <a:endParaRPr sz="2400">
              <a:solidFill>
                <a:schemeClr val="dk1"/>
              </a:solidFill>
            </a:endParaRPr>
          </a:p>
          <a:p>
            <a:pPr lvl="0">
              <a:spcBef>
                <a:spcPts val="0"/>
              </a:spcBef>
              <a:buNone/>
            </a:pPr>
            <a:r>
              <a:rPr lang="en" sz="2400">
                <a:solidFill>
                  <a:schemeClr val="dk1"/>
                </a:solidFill>
              </a:rPr>
              <a:t>~</a:t>
            </a:r>
            <a:r>
              <a:rPr lang="en"/>
              <a:t> Gleason did not see communities as superorganisms, or a “unit”, but as as assemblies of species found together by chance because they happen to have similar needs. (Temperature, soil type, and </a:t>
            </a:r>
            <a:r>
              <a:rPr lang="en"/>
              <a:t>rainfall</a:t>
            </a:r>
            <a:r>
              <a:rPr lang="en"/>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193250"/>
            <a:ext cx="8520600" cy="607800"/>
          </a:xfrm>
          <a:prstGeom prst="rect">
            <a:avLst/>
          </a:prstGeom>
        </p:spPr>
        <p:txBody>
          <a:bodyPr anchorCtr="0" anchor="t" bIns="91425" lIns="91425" rIns="91425" tIns="91425">
            <a:noAutofit/>
          </a:bodyPr>
          <a:lstStyle/>
          <a:p>
            <a:pPr lvl="0">
              <a:spcBef>
                <a:spcPts val="0"/>
              </a:spcBef>
              <a:buNone/>
            </a:pPr>
            <a:r>
              <a:rPr lang="en"/>
              <a:t>Disturbance</a:t>
            </a:r>
          </a:p>
        </p:txBody>
      </p:sp>
      <p:sp>
        <p:nvSpPr>
          <p:cNvPr id="112" name="Shape 112"/>
          <p:cNvSpPr txBox="1"/>
          <p:nvPr>
            <p:ph idx="1" type="body"/>
          </p:nvPr>
        </p:nvSpPr>
        <p:spPr>
          <a:xfrm>
            <a:off x="236025" y="801050"/>
            <a:ext cx="8520600" cy="38277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solidFill>
                  <a:srgbClr val="000000"/>
                </a:solidFill>
              </a:rPr>
              <a:t>Gleason and other ecologists realized that </a:t>
            </a:r>
            <a:r>
              <a:rPr b="1" lang="en">
                <a:solidFill>
                  <a:srgbClr val="000000"/>
                </a:solidFill>
              </a:rPr>
              <a:t>disturbance</a:t>
            </a:r>
            <a:r>
              <a:rPr lang="en">
                <a:solidFill>
                  <a:srgbClr val="000000"/>
                </a:solidFill>
              </a:rPr>
              <a:t> keeps many communities from reaching equilibrium. </a:t>
            </a:r>
          </a:p>
          <a:p>
            <a:pPr lvl="0">
              <a:spcBef>
                <a:spcPts val="0"/>
              </a:spcBef>
              <a:buNone/>
            </a:pPr>
            <a:r>
              <a:rPr lang="en" sz="2400">
                <a:solidFill>
                  <a:schemeClr val="dk1"/>
                </a:solidFill>
              </a:rPr>
              <a:t>~ </a:t>
            </a:r>
            <a:r>
              <a:rPr lang="en">
                <a:solidFill>
                  <a:srgbClr val="000000"/>
                </a:solidFill>
              </a:rPr>
              <a:t>Disturbance: an event such as a storm, fire, flood, drought, or human activity,  that changes a community by removing organisms from it or altering resource availability. </a:t>
            </a:r>
          </a:p>
          <a:p>
            <a:pPr lvl="0">
              <a:spcBef>
                <a:spcPts val="0"/>
              </a:spcBef>
              <a:buNone/>
            </a:pPr>
            <a:r>
              <a:t/>
            </a:r>
            <a:endParaRPr>
              <a:solidFill>
                <a:srgbClr val="000000"/>
              </a:solidFill>
            </a:endParaRPr>
          </a:p>
        </p:txBody>
      </p:sp>
      <p:pic>
        <p:nvPicPr>
          <p:cNvPr id="113" name="Shape 113"/>
          <p:cNvPicPr preferRelativeResize="0"/>
          <p:nvPr/>
        </p:nvPicPr>
        <p:blipFill rotWithShape="1">
          <a:blip r:embed="rId3">
            <a:alphaModFix/>
          </a:blip>
          <a:srcRect b="68679" l="0" r="0" t="0"/>
          <a:stretch/>
        </p:blipFill>
        <p:spPr>
          <a:xfrm>
            <a:off x="1727875" y="2863025"/>
            <a:ext cx="3733275" cy="184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132525"/>
            <a:ext cx="8520600" cy="607800"/>
          </a:xfrm>
          <a:prstGeom prst="rect">
            <a:avLst/>
          </a:prstGeom>
        </p:spPr>
        <p:txBody>
          <a:bodyPr anchorCtr="0" anchor="t" bIns="91425" lIns="91425" rIns="91425" tIns="91425">
            <a:noAutofit/>
          </a:bodyPr>
          <a:lstStyle/>
          <a:p>
            <a:pPr lvl="0">
              <a:spcBef>
                <a:spcPts val="0"/>
              </a:spcBef>
              <a:buNone/>
            </a:pPr>
            <a:r>
              <a:rPr lang="en"/>
              <a:t>Disturbance</a:t>
            </a:r>
          </a:p>
        </p:txBody>
      </p:sp>
      <p:sp>
        <p:nvSpPr>
          <p:cNvPr id="119" name="Shape 119"/>
          <p:cNvSpPr txBox="1"/>
          <p:nvPr>
            <p:ph idx="1" type="body"/>
          </p:nvPr>
        </p:nvSpPr>
        <p:spPr>
          <a:xfrm>
            <a:off x="311700" y="740325"/>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solidFill>
                  <a:srgbClr val="000000"/>
                </a:solidFill>
              </a:rPr>
              <a:t>As a result the </a:t>
            </a:r>
            <a:r>
              <a:rPr b="1" lang="en">
                <a:solidFill>
                  <a:srgbClr val="000000"/>
                </a:solidFill>
              </a:rPr>
              <a:t>nonequilibrium model</a:t>
            </a:r>
            <a:r>
              <a:rPr lang="en">
                <a:solidFill>
                  <a:srgbClr val="000000"/>
                </a:solidFill>
              </a:rPr>
              <a:t> was produced to describe how communities can constantly change after being affected by a disturbance, and to show how a stable community can be quickly transformed into an unstable one. </a:t>
            </a:r>
          </a:p>
          <a:p>
            <a:pPr lvl="0">
              <a:spcBef>
                <a:spcPts val="0"/>
              </a:spcBef>
              <a:buNone/>
            </a:pPr>
            <a:r>
              <a:rPr lang="en" sz="2400">
                <a:solidFill>
                  <a:schemeClr val="dk1"/>
                </a:solidFill>
              </a:rPr>
              <a:t>~ </a:t>
            </a:r>
            <a:r>
              <a:rPr lang="en">
                <a:solidFill>
                  <a:srgbClr val="000000"/>
                </a:solidFill>
              </a:rPr>
              <a:t>The </a:t>
            </a:r>
            <a:r>
              <a:rPr b="1" lang="en">
                <a:solidFill>
                  <a:srgbClr val="000000"/>
                </a:solidFill>
              </a:rPr>
              <a:t>intermediate disturbance hypothesis </a:t>
            </a:r>
            <a:r>
              <a:rPr lang="en">
                <a:solidFill>
                  <a:srgbClr val="000000"/>
                </a:solidFill>
              </a:rPr>
              <a:t> was also made, which states that moderate levels of disturbance promote greater species diversity than low or high levels of disturbance. </a:t>
            </a:r>
          </a:p>
          <a:p>
            <a:pPr lvl="0">
              <a:spcBef>
                <a:spcPts val="0"/>
              </a:spcBef>
              <a:buNone/>
            </a:pPr>
            <a:r>
              <a:t/>
            </a:r>
            <a:endParaRPr>
              <a:solidFill>
                <a:srgbClr val="000000"/>
              </a:solidFill>
            </a:endParaRPr>
          </a:p>
        </p:txBody>
      </p:sp>
      <p:pic>
        <p:nvPicPr>
          <p:cNvPr id="120" name="Shape 120"/>
          <p:cNvPicPr preferRelativeResize="0"/>
          <p:nvPr/>
        </p:nvPicPr>
        <p:blipFill>
          <a:blip r:embed="rId3">
            <a:alphaModFix/>
          </a:blip>
          <a:stretch>
            <a:fillRect/>
          </a:stretch>
        </p:blipFill>
        <p:spPr>
          <a:xfrm>
            <a:off x="2590950" y="2661600"/>
            <a:ext cx="2945900" cy="220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107300"/>
            <a:ext cx="8520600" cy="607800"/>
          </a:xfrm>
          <a:prstGeom prst="rect">
            <a:avLst/>
          </a:prstGeom>
        </p:spPr>
        <p:txBody>
          <a:bodyPr anchorCtr="0" anchor="t" bIns="91425" lIns="91425" rIns="91425" tIns="91425">
            <a:noAutofit/>
          </a:bodyPr>
          <a:lstStyle/>
          <a:p>
            <a:pPr lvl="0">
              <a:spcBef>
                <a:spcPts val="0"/>
              </a:spcBef>
              <a:buNone/>
            </a:pPr>
            <a:r>
              <a:rPr lang="en"/>
              <a:t>Ecological Succession</a:t>
            </a:r>
          </a:p>
        </p:txBody>
      </p:sp>
      <p:sp>
        <p:nvSpPr>
          <p:cNvPr id="126" name="Shape 126"/>
          <p:cNvSpPr txBox="1"/>
          <p:nvPr>
            <p:ph idx="1" type="body"/>
          </p:nvPr>
        </p:nvSpPr>
        <p:spPr>
          <a:xfrm>
            <a:off x="261250" y="715100"/>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a:solidFill>
                  <a:srgbClr val="000000"/>
                </a:solidFill>
              </a:rPr>
              <a:t>The gradual </a:t>
            </a:r>
            <a:r>
              <a:rPr lang="en">
                <a:solidFill>
                  <a:srgbClr val="000000"/>
                </a:solidFill>
              </a:rPr>
              <a:t>replacement</a:t>
            </a:r>
            <a:r>
              <a:rPr lang="en">
                <a:solidFill>
                  <a:srgbClr val="000000"/>
                </a:solidFill>
              </a:rPr>
              <a:t> of species after colonizing a disturbed area is called </a:t>
            </a:r>
            <a:r>
              <a:rPr b="1" lang="en">
                <a:solidFill>
                  <a:srgbClr val="000000"/>
                </a:solidFill>
              </a:rPr>
              <a:t>ecological succession</a:t>
            </a:r>
            <a:r>
              <a:rPr lang="en">
                <a:solidFill>
                  <a:srgbClr val="000000"/>
                </a:solidFill>
              </a:rPr>
              <a:t>. (Ex. After a volcanic eruption)</a:t>
            </a: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pic>
        <p:nvPicPr>
          <p:cNvPr id="127" name="Shape 127"/>
          <p:cNvPicPr preferRelativeResize="0"/>
          <p:nvPr/>
        </p:nvPicPr>
        <p:blipFill>
          <a:blip r:embed="rId3">
            <a:alphaModFix/>
          </a:blip>
          <a:stretch>
            <a:fillRect/>
          </a:stretch>
        </p:blipFill>
        <p:spPr>
          <a:xfrm>
            <a:off x="606450" y="1511100"/>
            <a:ext cx="6998852" cy="2334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135125" y="82075"/>
            <a:ext cx="8520600" cy="607800"/>
          </a:xfrm>
          <a:prstGeom prst="rect">
            <a:avLst/>
          </a:prstGeom>
        </p:spPr>
        <p:txBody>
          <a:bodyPr anchorCtr="0" anchor="t" bIns="91425" lIns="91425" rIns="91425" tIns="91425">
            <a:noAutofit/>
          </a:bodyPr>
          <a:lstStyle/>
          <a:p>
            <a:pPr lvl="0">
              <a:spcBef>
                <a:spcPts val="0"/>
              </a:spcBef>
              <a:buNone/>
            </a:pPr>
            <a:r>
              <a:rPr lang="en"/>
              <a:t>Levels of Succession </a:t>
            </a:r>
          </a:p>
        </p:txBody>
      </p:sp>
      <p:sp>
        <p:nvSpPr>
          <p:cNvPr id="133" name="Shape 133"/>
          <p:cNvSpPr txBox="1"/>
          <p:nvPr>
            <p:ph idx="1" type="body"/>
          </p:nvPr>
        </p:nvSpPr>
        <p:spPr>
          <a:xfrm>
            <a:off x="135125" y="624475"/>
            <a:ext cx="8520600" cy="3339000"/>
          </a:xfrm>
          <a:prstGeom prst="rect">
            <a:avLst/>
          </a:prstGeom>
        </p:spPr>
        <p:txBody>
          <a:bodyPr anchorCtr="0" anchor="t" bIns="91425" lIns="91425" rIns="91425" tIns="91425">
            <a:noAutofit/>
          </a:bodyPr>
          <a:lstStyle/>
          <a:p>
            <a:pPr lvl="0">
              <a:spcBef>
                <a:spcPts val="0"/>
              </a:spcBef>
              <a:buNone/>
            </a:pPr>
            <a:r>
              <a:rPr lang="en" sz="2400">
                <a:solidFill>
                  <a:schemeClr val="dk1"/>
                </a:solidFill>
              </a:rPr>
              <a:t>~</a:t>
            </a:r>
            <a:r>
              <a:rPr lang="en">
                <a:solidFill>
                  <a:srgbClr val="000000"/>
                </a:solidFill>
              </a:rPr>
              <a:t> </a:t>
            </a:r>
            <a:r>
              <a:rPr b="1" lang="en">
                <a:solidFill>
                  <a:srgbClr val="000000"/>
                </a:solidFill>
              </a:rPr>
              <a:t>Primary Succession</a:t>
            </a:r>
            <a:r>
              <a:rPr lang="en">
                <a:solidFill>
                  <a:srgbClr val="000000"/>
                </a:solidFill>
              </a:rPr>
              <a:t>: Begins in a virtually lifeless area, due to the disturbance, where soil has not formed yet. (Often begins with lichens and mosses) </a:t>
            </a:r>
          </a:p>
          <a:p>
            <a:pPr lvl="0">
              <a:spcBef>
                <a:spcPts val="0"/>
              </a:spcBef>
              <a:buNone/>
            </a:pPr>
            <a:r>
              <a:rPr lang="en" sz="2400">
                <a:solidFill>
                  <a:schemeClr val="dk1"/>
                </a:solidFill>
              </a:rPr>
              <a:t>~</a:t>
            </a:r>
            <a:r>
              <a:rPr b="1" lang="en">
                <a:solidFill>
                  <a:srgbClr val="000000"/>
                </a:solidFill>
              </a:rPr>
              <a:t>Secondary Succession</a:t>
            </a:r>
            <a:r>
              <a:rPr lang="en">
                <a:solidFill>
                  <a:srgbClr val="000000"/>
                </a:solidFill>
              </a:rPr>
              <a:t>: Occurs when an existing community has been cleared by a disturbance that leaves the soil intact. (Earliest plants are from windblown or animal-borne seeds)</a:t>
            </a:r>
          </a:p>
        </p:txBody>
      </p:sp>
      <p:pic>
        <p:nvPicPr>
          <p:cNvPr id="134" name="Shape 134"/>
          <p:cNvPicPr preferRelativeResize="0"/>
          <p:nvPr/>
        </p:nvPicPr>
        <p:blipFill>
          <a:blip r:embed="rId3">
            <a:alphaModFix/>
          </a:blip>
          <a:stretch>
            <a:fillRect/>
          </a:stretch>
        </p:blipFill>
        <p:spPr>
          <a:xfrm>
            <a:off x="447075" y="2655001"/>
            <a:ext cx="3994774" cy="2315623"/>
          </a:xfrm>
          <a:prstGeom prst="rect">
            <a:avLst/>
          </a:prstGeom>
          <a:noFill/>
          <a:ln>
            <a:noFill/>
          </a:ln>
        </p:spPr>
      </p:pic>
      <p:pic>
        <p:nvPicPr>
          <p:cNvPr id="135" name="Shape 135"/>
          <p:cNvPicPr preferRelativeResize="0"/>
          <p:nvPr/>
        </p:nvPicPr>
        <p:blipFill rotWithShape="1">
          <a:blip r:embed="rId4">
            <a:alphaModFix/>
          </a:blip>
          <a:srcRect b="22779" l="6309" r="3940" t="24746"/>
          <a:stretch/>
        </p:blipFill>
        <p:spPr>
          <a:xfrm>
            <a:off x="5097649" y="2655000"/>
            <a:ext cx="3884649" cy="2315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60350" y="107300"/>
            <a:ext cx="8520600" cy="607800"/>
          </a:xfrm>
          <a:prstGeom prst="rect">
            <a:avLst/>
          </a:prstGeom>
        </p:spPr>
        <p:txBody>
          <a:bodyPr anchorCtr="0" anchor="t" bIns="91425" lIns="91425" rIns="91425" tIns="91425">
            <a:noAutofit/>
          </a:bodyPr>
          <a:lstStyle/>
          <a:p>
            <a:pPr lvl="0">
              <a:spcBef>
                <a:spcPts val="0"/>
              </a:spcBef>
              <a:buNone/>
            </a:pPr>
            <a:r>
              <a:rPr lang="en"/>
              <a:t>Human Disturbance </a:t>
            </a:r>
          </a:p>
        </p:txBody>
      </p:sp>
      <p:sp>
        <p:nvSpPr>
          <p:cNvPr id="141" name="Shape 141"/>
          <p:cNvSpPr txBox="1"/>
          <p:nvPr>
            <p:ph idx="1" type="body"/>
          </p:nvPr>
        </p:nvSpPr>
        <p:spPr>
          <a:xfrm>
            <a:off x="210800" y="715100"/>
            <a:ext cx="8520600" cy="3339000"/>
          </a:xfrm>
          <a:prstGeom prst="rect">
            <a:avLst/>
          </a:prstGeom>
        </p:spPr>
        <p:txBody>
          <a:bodyPr anchorCtr="0" anchor="t" bIns="91425" lIns="91425" rIns="91425" tIns="91425">
            <a:noAutofit/>
          </a:bodyPr>
          <a:lstStyle/>
          <a:p>
            <a:pPr lvl="0">
              <a:spcBef>
                <a:spcPts val="0"/>
              </a:spcBef>
              <a:buNone/>
            </a:pPr>
            <a:r>
              <a:rPr lang="en"/>
              <a:t>~ </a:t>
            </a:r>
            <a:r>
              <a:rPr lang="en"/>
              <a:t>Overgrazing</a:t>
            </a:r>
            <a:r>
              <a:rPr lang="en"/>
              <a:t> </a:t>
            </a:r>
          </a:p>
          <a:p>
            <a:pPr lvl="0">
              <a:spcBef>
                <a:spcPts val="0"/>
              </a:spcBef>
              <a:buNone/>
            </a:pPr>
            <a:r>
              <a:rPr lang="en"/>
              <a:t>~ Ocean trawling</a:t>
            </a:r>
          </a:p>
          <a:p>
            <a:pPr lvl="0">
              <a:spcBef>
                <a:spcPts val="0"/>
              </a:spcBef>
              <a:buNone/>
            </a:pPr>
            <a:r>
              <a:rPr lang="en"/>
              <a:t>~ Clear cutting </a:t>
            </a:r>
          </a:p>
        </p:txBody>
      </p:sp>
      <p:pic>
        <p:nvPicPr>
          <p:cNvPr id="142" name="Shape 142"/>
          <p:cNvPicPr preferRelativeResize="0"/>
          <p:nvPr/>
        </p:nvPicPr>
        <p:blipFill>
          <a:blip r:embed="rId3">
            <a:alphaModFix/>
          </a:blip>
          <a:stretch>
            <a:fillRect/>
          </a:stretch>
        </p:blipFill>
        <p:spPr>
          <a:xfrm>
            <a:off x="84675" y="2234300"/>
            <a:ext cx="4544073" cy="2554875"/>
          </a:xfrm>
          <a:prstGeom prst="rect">
            <a:avLst/>
          </a:prstGeom>
          <a:noFill/>
          <a:ln>
            <a:noFill/>
          </a:ln>
        </p:spPr>
      </p:pic>
      <p:pic>
        <p:nvPicPr>
          <p:cNvPr id="143" name="Shape 143"/>
          <p:cNvPicPr preferRelativeResize="0"/>
          <p:nvPr/>
        </p:nvPicPr>
        <p:blipFill rotWithShape="1">
          <a:blip r:embed="rId4">
            <a:alphaModFix/>
          </a:blip>
          <a:srcRect b="11323" l="0" r="0" t="0"/>
          <a:stretch/>
        </p:blipFill>
        <p:spPr>
          <a:xfrm>
            <a:off x="4981901" y="175525"/>
            <a:ext cx="3805350" cy="2281600"/>
          </a:xfrm>
          <a:prstGeom prst="rect">
            <a:avLst/>
          </a:prstGeom>
          <a:noFill/>
          <a:ln>
            <a:noFill/>
          </a:ln>
        </p:spPr>
      </p:pic>
      <p:pic>
        <p:nvPicPr>
          <p:cNvPr id="144" name="Shape 144"/>
          <p:cNvPicPr preferRelativeResize="0"/>
          <p:nvPr/>
        </p:nvPicPr>
        <p:blipFill rotWithShape="1">
          <a:blip r:embed="rId5">
            <a:alphaModFix/>
          </a:blip>
          <a:srcRect b="6015" l="0" r="0" t="0"/>
          <a:stretch/>
        </p:blipFill>
        <p:spPr>
          <a:xfrm>
            <a:off x="4830549" y="2507575"/>
            <a:ext cx="4230575" cy="228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